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BED7-F147-4DEC-9DB0-F3623C70204E}" type="datetimeFigureOut">
              <a:rPr lang="en-US" smtClean="0"/>
              <a:pPr/>
              <a:t>12/5/2010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837709-1A82-41C2-BCB3-DE3107F9B9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BED7-F147-4DEC-9DB0-F3623C70204E}" type="datetimeFigureOut">
              <a:rPr lang="en-US" smtClean="0"/>
              <a:pPr/>
              <a:t>12/5/2010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7709-1A82-41C2-BCB3-DE3107F9B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BED7-F147-4DEC-9DB0-F3623C70204E}" type="datetimeFigureOut">
              <a:rPr lang="en-US" smtClean="0"/>
              <a:pPr/>
              <a:t>12/5/2010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7709-1A82-41C2-BCB3-DE3107F9B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BF0BED7-F147-4DEC-9DB0-F3623C70204E}" type="datetimeFigureOut">
              <a:rPr lang="en-US" smtClean="0"/>
              <a:pPr/>
              <a:t>12/5/2010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4837709-1A82-41C2-BCB3-DE3107F9B9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BED7-F147-4DEC-9DB0-F3623C70204E}" type="datetimeFigureOut">
              <a:rPr lang="en-US" smtClean="0"/>
              <a:pPr/>
              <a:t>12/5/2010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7709-1A82-41C2-BCB3-DE3107F9B9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BED7-F147-4DEC-9DB0-F3623C70204E}" type="datetimeFigureOut">
              <a:rPr lang="en-US" smtClean="0"/>
              <a:pPr/>
              <a:t>12/5/2010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7709-1A82-41C2-BCB3-DE3107F9B9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7709-1A82-41C2-BCB3-DE3107F9B9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BED7-F147-4DEC-9DB0-F3623C70204E}" type="datetimeFigureOut">
              <a:rPr lang="en-US" smtClean="0"/>
              <a:pPr/>
              <a:t>12/5/2010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BED7-F147-4DEC-9DB0-F3623C70204E}" type="datetimeFigureOut">
              <a:rPr lang="en-US" smtClean="0"/>
              <a:pPr/>
              <a:t>12/5/2010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7709-1A82-41C2-BCB3-DE3107F9B9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BED7-F147-4DEC-9DB0-F3623C70204E}" type="datetimeFigureOut">
              <a:rPr lang="en-US" smtClean="0"/>
              <a:pPr/>
              <a:t>12/5/2010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7709-1A82-41C2-BCB3-DE3107F9B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BF0BED7-F147-4DEC-9DB0-F3623C70204E}" type="datetimeFigureOut">
              <a:rPr lang="en-US" smtClean="0"/>
              <a:pPr/>
              <a:t>12/5/2010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837709-1A82-41C2-BCB3-DE3107F9B9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BED7-F147-4DEC-9DB0-F3623C70204E}" type="datetimeFigureOut">
              <a:rPr lang="en-US" smtClean="0"/>
              <a:pPr/>
              <a:t>12/5/2010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837709-1A82-41C2-BCB3-DE3107F9B9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BF0BED7-F147-4DEC-9DB0-F3623C70204E}" type="datetimeFigureOut">
              <a:rPr lang="en-US" smtClean="0"/>
              <a:pPr/>
              <a:t>12/5/2010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4837709-1A82-41C2-BCB3-DE3107F9B9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Publius</a:t>
            </a:r>
            <a:r>
              <a:rPr lang="en-US" dirty="0" smtClean="0"/>
              <a:t> </a:t>
            </a:r>
            <a:r>
              <a:rPr lang="en-US" dirty="0" err="1" smtClean="0"/>
              <a:t>Vergilius</a:t>
            </a:r>
            <a:r>
              <a:rPr lang="en-US" dirty="0" smtClean="0"/>
              <a:t> </a:t>
            </a:r>
            <a:r>
              <a:rPr lang="en-US" dirty="0" err="1" smtClean="0"/>
              <a:t>Maro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Virgil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733800"/>
            <a:ext cx="1905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Virgil’s young life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Born in Andes in Gaul</a:t>
            </a:r>
          </a:p>
          <a:p>
            <a:r>
              <a:rPr lang="en-US" dirty="0" smtClean="0"/>
              <a:t>Descended from early Roman colonists</a:t>
            </a:r>
          </a:p>
          <a:p>
            <a:r>
              <a:rPr lang="en-US" dirty="0" smtClean="0"/>
              <a:t>Received first education at 5 years old</a:t>
            </a:r>
          </a:p>
          <a:p>
            <a:r>
              <a:rPr lang="en-US" dirty="0" smtClean="0"/>
              <a:t>Finally went to Rome to study rhetoric, medicine, and astronomy</a:t>
            </a:r>
          </a:p>
          <a:p>
            <a:r>
              <a:rPr lang="en-US" dirty="0" smtClean="0"/>
              <a:t>Abandoned these for philosophy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05000"/>
            <a:ext cx="3582793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Virgil’s works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8250936" cy="4572000"/>
          </a:xfrm>
        </p:spPr>
        <p:txBody>
          <a:bodyPr/>
          <a:lstStyle/>
          <a:p>
            <a:r>
              <a:rPr lang="en-US" dirty="0" smtClean="0"/>
              <a:t>Wrote many poems as an adolescent, not considered very good by scholars.</a:t>
            </a:r>
          </a:p>
          <a:p>
            <a:r>
              <a:rPr lang="en-US" i="1" dirty="0" smtClean="0"/>
              <a:t>Eclogues</a:t>
            </a:r>
            <a:r>
              <a:rPr lang="en-US" dirty="0" smtClean="0"/>
              <a:t>- 42 BCE. Collection of pastoral (natural) and love poems.</a:t>
            </a:r>
          </a:p>
          <a:p>
            <a:r>
              <a:rPr lang="en-US" i="1" dirty="0" smtClean="0"/>
              <a:t>Georgics</a:t>
            </a:r>
            <a:r>
              <a:rPr lang="en-US" dirty="0" smtClean="0"/>
              <a:t>-  37 BCE. Virgil describes in detail how to run a farm.</a:t>
            </a:r>
            <a:endParaRPr lang="en-US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err="1" smtClean="0"/>
              <a:t>Aeneid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Written between 29-19 BCE, near the end of Virgil’s life.</a:t>
            </a:r>
          </a:p>
          <a:p>
            <a:r>
              <a:rPr lang="en-US" dirty="0" smtClean="0"/>
              <a:t>Commissioned by Augustus, who hoped to link his lineage to the founding of Rome.</a:t>
            </a:r>
          </a:p>
          <a:p>
            <a:r>
              <a:rPr lang="en-US" dirty="0" smtClean="0"/>
              <a:t>Epic poem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95397"/>
            <a:ext cx="4059238" cy="302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epic poetry?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3058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9 characteristics</a:t>
            </a:r>
          </a:p>
          <a:p>
            <a:pPr lvl="1"/>
            <a:r>
              <a:rPr lang="en-US" dirty="0" smtClean="0"/>
              <a:t>Begins </a:t>
            </a:r>
            <a:r>
              <a:rPr lang="en-US" i="1" dirty="0" smtClean="0"/>
              <a:t>in medias res</a:t>
            </a:r>
            <a:endParaRPr lang="en-US" dirty="0" smtClean="0"/>
          </a:p>
          <a:p>
            <a:pPr lvl="1"/>
            <a:r>
              <a:rPr lang="en-US" dirty="0" smtClean="0"/>
              <a:t>Has a vast setting</a:t>
            </a:r>
          </a:p>
          <a:p>
            <a:pPr lvl="1"/>
            <a:r>
              <a:rPr lang="en-US" dirty="0" smtClean="0"/>
              <a:t>Begins with an invocation to a muse</a:t>
            </a:r>
          </a:p>
          <a:p>
            <a:pPr lvl="1"/>
            <a:r>
              <a:rPr lang="en-US" dirty="0" smtClean="0"/>
              <a:t>Contains a statement of theme</a:t>
            </a:r>
          </a:p>
          <a:p>
            <a:pPr lvl="1"/>
            <a:r>
              <a:rPr lang="en-US" dirty="0" smtClean="0"/>
              <a:t>Uses epithets for major characters</a:t>
            </a:r>
          </a:p>
          <a:p>
            <a:pPr lvl="1"/>
            <a:r>
              <a:rPr lang="en-US" dirty="0" smtClean="0"/>
              <a:t>Contains long lists</a:t>
            </a:r>
          </a:p>
          <a:p>
            <a:pPr lvl="1"/>
            <a:r>
              <a:rPr lang="en-US" dirty="0" smtClean="0"/>
              <a:t>Contains long formal speeches</a:t>
            </a:r>
          </a:p>
          <a:p>
            <a:pPr lvl="1"/>
            <a:r>
              <a:rPr lang="en-US" dirty="0" smtClean="0"/>
              <a:t>Plot relies on divine intervention</a:t>
            </a:r>
          </a:p>
          <a:p>
            <a:pPr lvl="1"/>
            <a:r>
              <a:rPr lang="en-US" dirty="0" smtClean="0"/>
              <a:t>Contains heroes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err="1" smtClean="0"/>
              <a:t>Aeneid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1534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Follows Aeneas’ journey from the sacked city of Troy after the events of the Trojan War</a:t>
            </a:r>
          </a:p>
          <a:p>
            <a:r>
              <a:rPr lang="en-US" dirty="0" smtClean="0"/>
              <a:t>Forced to Carthage due to a storm, where he meets Dido, queen of the Carthaginians. She falls in love with him, and he intends to stay, but Jupiter, king of the gods, reminds him that he has a destiny to found a new city, so he leaves. When he does, Dido commits suicide.</a:t>
            </a:r>
          </a:p>
          <a:p>
            <a:r>
              <a:rPr lang="en-US" dirty="0" smtClean="0"/>
              <a:t>Aeneas’ father dies in book V, and so in book VI Aeneas journeys to hell in order to ask his father what the destiny of Rome is.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Aeneas’ journey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7010400" cy="432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</TotalTime>
  <Words>277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Paper</vt:lpstr>
      <vt:lpstr>Publius Vergilius Maro Virgil</vt:lpstr>
      <vt:lpstr>Virgil’s young life</vt:lpstr>
      <vt:lpstr>Virgil’s works</vt:lpstr>
      <vt:lpstr>The Aeneid</vt:lpstr>
      <vt:lpstr>What is epic poetry?</vt:lpstr>
      <vt:lpstr>The Aeneid</vt:lpstr>
      <vt:lpstr>Aeneas’ journey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Publius Vergilius Maro Virgil</dc:title>
  <dc:creator>Doug Conklin</dc:creator>
  <cp:lastModifiedBy>Doug Conklin</cp:lastModifiedBy>
  <cp:revision>7</cp:revision>
  <dcterms:created xsi:type="dcterms:W3CDTF">2010-12-01T23:15:10Z</dcterms:created>
  <dcterms:modified xsi:type="dcterms:W3CDTF">2010-12-06T02:37:52Z</dcterms:modified>
</cp:coreProperties>
</file>